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 id="2147483699" r:id="rId3"/>
    <p:sldMasterId id="2147483711" r:id="rId4"/>
    <p:sldMasterId id="2147483723" r:id="rId5"/>
    <p:sldMasterId id="2147483735" r:id="rId6"/>
  </p:sldMasterIdLst>
  <p:notesMasterIdLst>
    <p:notesMasterId r:id="rId11"/>
  </p:notesMasterIdLst>
  <p:handoutMasterIdLst>
    <p:handoutMasterId r:id="rId12"/>
  </p:handoutMasterIdLst>
  <p:sldIdLst>
    <p:sldId id="285" r:id="rId7"/>
    <p:sldId id="286" r:id="rId8"/>
    <p:sldId id="264" r:id="rId9"/>
    <p:sldId id="287"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20719-0EC4-9B59-7D06-53A367C9C98A}" name="Matthew A Krevis" initials="MAK" userId="S::Matthew.Krevis@umb.edu::e9573478-d1b0-4fef-a4ab-a4b2ca81265e" providerId="AD"/>
  <p188:author id="{C5EDCED2-E3B0-4F64-912F-A8A5ADD91359}" name="Chris Giuliani" initials="CG" userId="S::Chris.Giuliani@umb.edu::a8b51b93-8b32-4b93-a1ab-f39f4ef982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Getker" initials="KG" lastIdx="1" clrIdx="0"/>
  <p:cmAuthor id="2" name="Kim Getker" initials="KG [2]" lastIdx="1" clrIdx="1"/>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39F24-DCAE-4FBA-81D7-38F60DC46697}" v="2" dt="2023-09-20T18:17:04.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0" autoAdjust="0"/>
    <p:restoredTop sz="94444" autoAdjust="0"/>
  </p:normalViewPr>
  <p:slideViewPr>
    <p:cSldViewPr snapToGrid="0" snapToObjects="1" showGuides="1">
      <p:cViewPr varScale="1">
        <p:scale>
          <a:sx n="108" d="100"/>
          <a:sy n="108" d="100"/>
        </p:scale>
        <p:origin x="738" y="96"/>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A Krevis" userId="e9573478-d1b0-4fef-a4ab-a4b2ca81265e" providerId="ADAL" clId="{7CA39F24-DCAE-4FBA-81D7-38F60DC46697}"/>
    <pc:docChg chg="undo custSel addSld modSld">
      <pc:chgData name="Matthew A Krevis" userId="e9573478-d1b0-4fef-a4ab-a4b2ca81265e" providerId="ADAL" clId="{7CA39F24-DCAE-4FBA-81D7-38F60DC46697}" dt="2023-09-20T18:25:58.456" v="5806" actId="20577"/>
      <pc:docMkLst>
        <pc:docMk/>
      </pc:docMkLst>
      <pc:sldChg chg="modSp mod">
        <pc:chgData name="Matthew A Krevis" userId="e9573478-d1b0-4fef-a4ab-a4b2ca81265e" providerId="ADAL" clId="{7CA39F24-DCAE-4FBA-81D7-38F60DC46697}" dt="2023-09-20T18:25:58.456" v="5806" actId="20577"/>
        <pc:sldMkLst>
          <pc:docMk/>
          <pc:sldMk cId="308844329" sldId="264"/>
        </pc:sldMkLst>
        <pc:spChg chg="mod">
          <ac:chgData name="Matthew A Krevis" userId="e9573478-d1b0-4fef-a4ab-a4b2ca81265e" providerId="ADAL" clId="{7CA39F24-DCAE-4FBA-81D7-38F60DC46697}" dt="2023-09-20T18:25:58.456" v="5806" actId="20577"/>
          <ac:spMkLst>
            <pc:docMk/>
            <pc:sldMk cId="308844329" sldId="264"/>
            <ac:spMk id="6" creationId="{00000000-0000-0000-0000-000000000000}"/>
          </ac:spMkLst>
        </pc:spChg>
      </pc:sldChg>
      <pc:sldChg chg="modSp mod">
        <pc:chgData name="Matthew A Krevis" userId="e9573478-d1b0-4fef-a4ab-a4b2ca81265e" providerId="ADAL" clId="{7CA39F24-DCAE-4FBA-81D7-38F60DC46697}" dt="2023-09-20T14:01:06.432" v="22" actId="20577"/>
        <pc:sldMkLst>
          <pc:docMk/>
          <pc:sldMk cId="2390302688" sldId="285"/>
        </pc:sldMkLst>
        <pc:spChg chg="mod">
          <ac:chgData name="Matthew A Krevis" userId="e9573478-d1b0-4fef-a4ab-a4b2ca81265e" providerId="ADAL" clId="{7CA39F24-DCAE-4FBA-81D7-38F60DC46697}" dt="2023-09-20T14:01:06.432" v="22" actId="20577"/>
          <ac:spMkLst>
            <pc:docMk/>
            <pc:sldMk cId="2390302688" sldId="285"/>
            <ac:spMk id="11" creationId="{02FCF205-44A1-4788-A249-7DD88951A120}"/>
          </ac:spMkLst>
        </pc:spChg>
      </pc:sldChg>
      <pc:sldChg chg="modSp mod">
        <pc:chgData name="Matthew A Krevis" userId="e9573478-d1b0-4fef-a4ab-a4b2ca81265e" providerId="ADAL" clId="{7CA39F24-DCAE-4FBA-81D7-38F60DC46697}" dt="2023-09-20T18:21:02.499" v="5684" actId="20577"/>
        <pc:sldMkLst>
          <pc:docMk/>
          <pc:sldMk cId="385496337" sldId="286"/>
        </pc:sldMkLst>
        <pc:spChg chg="mod">
          <ac:chgData name="Matthew A Krevis" userId="e9573478-d1b0-4fef-a4ab-a4b2ca81265e" providerId="ADAL" clId="{7CA39F24-DCAE-4FBA-81D7-38F60DC46697}" dt="2023-09-20T14:16:51.266" v="934" actId="20577"/>
          <ac:spMkLst>
            <pc:docMk/>
            <pc:sldMk cId="385496337" sldId="286"/>
            <ac:spMk id="2" creationId="{67681F08-7C9B-40B3-9A60-8B53746E95B4}"/>
          </ac:spMkLst>
        </pc:spChg>
        <pc:spChg chg="mod">
          <ac:chgData name="Matthew A Krevis" userId="e9573478-d1b0-4fef-a4ab-a4b2ca81265e" providerId="ADAL" clId="{7CA39F24-DCAE-4FBA-81D7-38F60DC46697}" dt="2023-09-20T18:21:02.499" v="5684" actId="20577"/>
          <ac:spMkLst>
            <pc:docMk/>
            <pc:sldMk cId="385496337" sldId="286"/>
            <ac:spMk id="3" creationId="{C893FC37-60B4-424F-BF13-D5CF15F7D67D}"/>
          </ac:spMkLst>
        </pc:spChg>
      </pc:sldChg>
      <pc:sldChg chg="modSp add mod">
        <pc:chgData name="Matthew A Krevis" userId="e9573478-d1b0-4fef-a4ab-a4b2ca81265e" providerId="ADAL" clId="{7CA39F24-DCAE-4FBA-81D7-38F60DC46697}" dt="2023-09-20T18:17:31.443" v="4981" actId="1076"/>
        <pc:sldMkLst>
          <pc:docMk/>
          <pc:sldMk cId="262545039" sldId="287"/>
        </pc:sldMkLst>
        <pc:spChg chg="mod">
          <ac:chgData name="Matthew A Krevis" userId="e9573478-d1b0-4fef-a4ab-a4b2ca81265e" providerId="ADAL" clId="{7CA39F24-DCAE-4FBA-81D7-38F60DC46697}" dt="2023-09-20T18:17:21.509" v="4979" actId="20577"/>
          <ac:spMkLst>
            <pc:docMk/>
            <pc:sldMk cId="262545039" sldId="287"/>
            <ac:spMk id="6" creationId="{00000000-0000-0000-0000-000000000000}"/>
          </ac:spMkLst>
        </pc:spChg>
        <pc:spChg chg="mod">
          <ac:chgData name="Matthew A Krevis" userId="e9573478-d1b0-4fef-a4ab-a4b2ca81265e" providerId="ADAL" clId="{7CA39F24-DCAE-4FBA-81D7-38F60DC46697}" dt="2023-09-20T17:52:27.077" v="4701" actId="20577"/>
          <ac:spMkLst>
            <pc:docMk/>
            <pc:sldMk cId="262545039" sldId="287"/>
            <ac:spMk id="7" creationId="{00000000-0000-0000-0000-000000000000}"/>
          </ac:spMkLst>
        </pc:spChg>
        <pc:picChg chg="mod">
          <ac:chgData name="Matthew A Krevis" userId="e9573478-d1b0-4fef-a4ab-a4b2ca81265e" providerId="ADAL" clId="{7CA39F24-DCAE-4FBA-81D7-38F60DC46697}" dt="2023-09-20T18:17:31.443" v="4981" actId="1076"/>
          <ac:picMkLst>
            <pc:docMk/>
            <pc:sldMk cId="262545039" sldId="287"/>
            <ac:picMk id="3" creationId="{D884AA11-2549-732C-65E7-9E8F94423D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9/20/2023</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9/20/2023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3</a:t>
            </a:fld>
            <a:endParaRPr lang="en-US"/>
          </a:p>
        </p:txBody>
      </p:sp>
    </p:spTree>
    <p:extLst>
      <p:ext uri="{BB962C8B-B14F-4D97-AF65-F5344CB8AC3E}">
        <p14:creationId xmlns:p14="http://schemas.microsoft.com/office/powerpoint/2010/main" val="182897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4</a:t>
            </a:fld>
            <a:endParaRPr lang="en-US"/>
          </a:p>
        </p:txBody>
      </p:sp>
    </p:spTree>
    <p:extLst>
      <p:ext uri="{BB962C8B-B14F-4D97-AF65-F5344CB8AC3E}">
        <p14:creationId xmlns:p14="http://schemas.microsoft.com/office/powerpoint/2010/main" val="49586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965-78A0-7F40-A06D-95DFF25EF2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23F4E-96A6-2A4C-96E1-622815E079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3D845-8E03-294F-98B5-B8B8CBBCE17A}"/>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98F0573A-2CEE-FD43-8DD0-4D311A7ACBD3}"/>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BF97C025-C733-AE47-AD3D-5CDB33948ED6}"/>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665635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8D1-05C1-4F42-8407-D3E7DEB70AA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0B4-2789-A94B-B204-4B6CC22A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6DF2A-E86D-0D47-9FA6-DF272385A4A7}"/>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EA1A9FBD-3863-B84E-8C96-EACC6FF6CE6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F8B88B7-5E57-5644-AC89-E9CBC4F0AF7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4466112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DC6E-C4E2-B240-9C55-53FC1AE257D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D55FF-A870-2B43-B6F4-3A89D70FE38B}"/>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768A-0C10-A946-AFA4-76A291DEDC25}"/>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B9EE9044-A544-CB46-80B5-397E79150B4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CA3676A-BA0B-B24F-A322-ECDC2377120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214791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10717274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prstGeom prst="rect">
            <a:avLst/>
          </a:prstGeo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prstGeom prst="rect">
            <a:avLst/>
          </a:prstGeo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prstGeom prst="rect">
            <a:avLst/>
          </a:prstGeo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a:prstGeom prst="rect">
            <a:avLst/>
          </a:prstGeo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a:xfrm>
            <a:off x="638980" y="255182"/>
            <a:ext cx="10914038" cy="757718"/>
          </a:xfrm>
          <a:prstGeom prst="rect">
            <a:avLst/>
          </a:prstGeom>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prstGeom prst="rect">
            <a:avLst/>
          </a:prstGeo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A6A-5DAB-8A40-9DA7-E7EA03FD4E8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448890-1219-9249-BD40-269EFB7A46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512E-1DB8-604C-B9A4-94EFF2AC72D8}"/>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C0EF789F-CED2-E949-8882-F043D1CF5DE5}"/>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09BE4D5-617A-AA45-980A-0EB95473169D}"/>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82967905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206383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188560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91873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21244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49245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939961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10517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95467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5DA-71EF-844C-B6E3-A14C2629DAF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FE6B-45E0-2747-B19D-D2B2463BBD0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A7858-4239-3144-8617-F3352058F476}"/>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EA1319B8-6944-D143-90A2-351EFBF75ACF}"/>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FD3350C6-FB56-D542-AEAF-20B19A145DCA}"/>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362E7423-AE05-475A-B275-9551A51D164E}"/>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9A36B90A-020E-4753-92E7-EFF8DDB449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81205080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36921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5814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60919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6AF-F0A2-2C4C-9FA9-867A99E44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7FB41-3FA7-474D-A0A4-E1A848160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5B2D-0452-4746-8600-656D050CB6C9}"/>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FBF9519A-2C35-9745-98A4-F5F1A2B9E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759E-2C3A-9547-BBFC-9950B510A762}"/>
              </a:ext>
            </a:extLst>
          </p:cNvPr>
          <p:cNvSpPr>
            <a:spLocks noGrp="1"/>
          </p:cNvSpPr>
          <p:nvPr>
            <p:ph type="sldNum" sz="quarter" idx="12"/>
          </p:nvPr>
        </p:nvSpPr>
        <p:spPr/>
        <p:txBody>
          <a:bodyPr/>
          <a:lstStyle/>
          <a:p>
            <a:fld id="{44A3B0DD-FDDE-AB40-BBBE-E55B3AF1A82A}"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0B18AA39-B429-CE5D-5BD4-1071098DC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1316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9F1B-4B24-0140-9545-21E1F67F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82ED-0276-6A46-BDF1-898683122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070A-F138-0F49-9DD8-7A42922D09DB}"/>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230B03A4-623A-6F46-863F-62E2D05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65B7-76FB-F849-998B-194DEB750950}"/>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81262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7B3-E970-474B-9244-8AFC307F55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B1F3-BB6D-DB49-BCAF-13F66F60E1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F9E75-E228-7844-BE1A-C30000F49931}"/>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5982688E-0EC0-7A45-A62F-239EAC16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11480-3310-DA43-9741-BB321D9B5547}"/>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45874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1DBE-B50B-B74A-8E76-E55284040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DC5E7-A2ED-224D-B4A1-75431B4FDDB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98C56-0979-D342-A427-9318A3A6B6A9}"/>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26CB2-D42A-9540-A575-1BCA84ECF79F}"/>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78F44E8C-A0E1-3B45-878A-52C747DEA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49AD-5FE8-D940-BC3C-CF254DAF7BDC}"/>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541916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99B-BAF5-5C46-B92F-022E2A38476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F3E14-1BC4-D840-A3B9-D2201E17B6C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7178-4269-B34B-B80C-123D92B839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A67A4-7E91-004B-BB91-D7D6B4407A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2F3D-75E4-844E-8B9D-930D88C687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A300-4ACF-9E4F-BEF6-43BBED546ECD}"/>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8" name="Footer Placeholder 7">
            <a:extLst>
              <a:ext uri="{FF2B5EF4-FFF2-40B4-BE49-F238E27FC236}">
                <a16:creationId xmlns:a16="http://schemas.microsoft.com/office/drawing/2014/main" id="{509A15E2-4B78-DE4C-B707-07E01A90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3847D-E046-1242-9CD7-1C6F5773BEA3}"/>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286845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838-CCAF-474B-BC5F-B3B1FD130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139F9-C5A7-FA43-9802-6CFEF641C657}"/>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4" name="Footer Placeholder 3">
            <a:extLst>
              <a:ext uri="{FF2B5EF4-FFF2-40B4-BE49-F238E27FC236}">
                <a16:creationId xmlns:a16="http://schemas.microsoft.com/office/drawing/2014/main" id="{08D5346E-82EC-4F4C-B1DA-698F32C23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7BD0-28B0-1A4B-B8CC-C1C3A3D53EA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08808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F3729-8840-E446-A077-91875B7543D7}"/>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3" name="Footer Placeholder 2">
            <a:extLst>
              <a:ext uri="{FF2B5EF4-FFF2-40B4-BE49-F238E27FC236}">
                <a16:creationId xmlns:a16="http://schemas.microsoft.com/office/drawing/2014/main" id="{5ED5E78D-E820-4544-B04B-53A575D09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C10D4-0D6A-6748-A8D0-9F243607BFDB}"/>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422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BDEB-7D9D-E946-805E-E4E40A24C8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2021D-A8F8-CD48-B202-AB82C4181507}"/>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45AA8-4728-6E48-AE8F-04DA39157BF2}"/>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FE06C-ED98-F94F-9CAC-877F4A869B5E}"/>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6C788020-C007-B84B-9B8C-A9813AECE7F4}"/>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8E628F59-CD8C-8D4B-99FF-3E3FF65FA0BB}"/>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107915989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136-AEB9-D840-B1D0-CC05061F64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49BAF-8DA5-EB45-8B73-596DC738505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14905-55E0-F546-B8BA-23CA291007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85559-0609-4742-ADB2-1536AFADA5FD}"/>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FD4C41E8-9E68-9F43-8BA1-2D467FB1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DE63-A1B0-E04F-9068-791500650BE2}"/>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759729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B418-C4F0-AA4A-8778-DB8386F6B5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00528-30E9-8B40-805D-515DF26BBF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F00F45-2E99-8D48-98A2-F67F0A53EA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7A4E3-F570-2749-9397-200E3ADB1EFB}"/>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88BC1511-F365-DA44-B859-E63B93FAF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B169-7651-FC4F-AA0B-51D8F03311D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4089633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625B-2AD1-0747-B6B2-2D9FC0F3B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12861-2A32-CB47-B563-3F8C90291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D391-ED1F-FB4C-B8C9-63515711C304}"/>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665F1E6A-3C30-FE43-9B94-A8D038A70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C0-A445-0549-A173-774E818D177F}"/>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85148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5DAC0-D170-0042-87A2-E2CB76B14F3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9B8C-D600-8246-BBA0-423AA0C3C44D}"/>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75CC-A3BA-B54B-A9E3-3D29A9961DD6}"/>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B211D87D-DA35-0644-B9B1-ECF939FEA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4029-96A7-3B47-B7CC-2FD56594A835}"/>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461593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245-7032-3043-AA47-8B239CEBF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C83FC-B1B4-4F48-A390-7AEB2090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EFD0B-2275-A34A-9A6D-3FCA434AAA05}"/>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B181EE1E-A419-014E-A419-FAD2E77B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027F2-1BDC-AF40-83B4-977C3B154D6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035774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2AD-D8B8-614E-8A8D-C0AB518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91E4-6FA6-0C4A-8826-E38E4501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A4611-CE0B-4149-BBBC-CAF964EB1CA8}"/>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963698B8-45A8-2043-AE20-00690F2FF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72D6-2965-324A-B975-3F369AB24E3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877005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993-ED71-E242-B87D-976FF899D8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443D-408A-EE40-8A42-430A55C85A6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DFB07-5A82-3E45-8359-13342E5E4919}"/>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8D1D1058-F81A-114E-90DE-A59DC85A2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518E-8262-4D47-BF80-0603A48D1B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319345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4D4-BBF4-CE4F-A840-A3574415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7AF0-4B00-C74E-A281-C8CB664068C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8568-C038-DB4B-98F0-6068E3908BC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32269-9F83-1145-9948-B5EBFDF69F0B}"/>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D5E5CECD-544B-6241-ADFA-C1C06C925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91DF-179E-1449-ADD9-C89E959B46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271502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27E-8E16-4D4E-AC20-3E064E404A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35DCD-7582-F84A-9349-76AB5B7A91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1CDF6-B4BB-6A40-9D8F-EF2D0CEDB70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8E3E8-6C2A-344E-AA54-A31544DF9B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E22FB-935D-A14B-AC33-EFAA365ECB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4AC08-E05D-CC42-8B2A-837343166771}"/>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8" name="Footer Placeholder 7">
            <a:extLst>
              <a:ext uri="{FF2B5EF4-FFF2-40B4-BE49-F238E27FC236}">
                <a16:creationId xmlns:a16="http://schemas.microsoft.com/office/drawing/2014/main" id="{B55EFE4F-C383-3C4B-9F87-F062586F0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A6FA9-D714-894F-81D6-D28EF4B8DCE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761464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905-604E-8046-A369-219D945A7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35D21-F290-B74C-B560-11D519F5E9AE}"/>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4" name="Footer Placeholder 3">
            <a:extLst>
              <a:ext uri="{FF2B5EF4-FFF2-40B4-BE49-F238E27FC236}">
                <a16:creationId xmlns:a16="http://schemas.microsoft.com/office/drawing/2014/main" id="{8A9D89C4-28E8-1147-A5A2-F11B53023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B6A73-7B39-2846-9023-56E53CA2340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41322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E12-5972-D64A-930F-09C0C5E67964}"/>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E432A4-6E4B-614E-A466-F6754103308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0D611-6509-B34B-9617-A72410C5F53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9E7A4-FDFC-9F41-84CC-E283CF2DFB5D}"/>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F5CA4-26E1-7B4A-8B64-F1F7E611BC0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7E1E2-E619-CE41-A31D-5D3CB0D14856}"/>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8" name="Footer Placeholder 7">
            <a:extLst>
              <a:ext uri="{FF2B5EF4-FFF2-40B4-BE49-F238E27FC236}">
                <a16:creationId xmlns:a16="http://schemas.microsoft.com/office/drawing/2014/main" id="{34AA4B87-C364-DC47-945D-957782E9E9AE}"/>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8FD1851-6924-194E-A944-DB4AAFFE0487}"/>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135663879"/>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D4C22-2BD9-2543-AA5A-6D7A07EEAB05}"/>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3" name="Footer Placeholder 2">
            <a:extLst>
              <a:ext uri="{FF2B5EF4-FFF2-40B4-BE49-F238E27FC236}">
                <a16:creationId xmlns:a16="http://schemas.microsoft.com/office/drawing/2014/main" id="{B1EDBFEE-3820-6641-B0C0-74F249B36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6995-33C9-A54D-92F5-211CB6127E86}"/>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0803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69-6CB1-FE4F-8B2D-BF50EF52CA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88569-2405-A749-B81A-CFBD1F8C3FB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39C-1E6A-124A-898B-4F6CD8B6D95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7D5D-2DFB-B141-9250-9FBC4877CC54}"/>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D1569329-F6C7-594B-B64A-F6959E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1618A-FB8E-7B4F-8D55-08EE1C199E7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106807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2E1-A5DC-8147-954E-006004053D3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248B0-C4E5-2F44-A8F7-88B009A3517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DE334E-A061-B04C-8A8C-96C0AEB4DC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1C199-F920-2E41-AAE1-ECB1839CBDF0}"/>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72D2A269-8097-B147-8C81-F1FB5140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1F332-2219-D045-9292-8A203C54DA7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02925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CCA-FCCE-F747-9BB9-6EF48480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01F71D-7C62-744E-AF2D-B05D9CC91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BB37-8AEA-CA41-B7BE-1D918372A86F}"/>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FEFB3277-D071-C04C-8F3C-33CA2CF3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88DC5-D591-7143-8911-BC3DF69BFC6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831607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2F9D-0338-CC48-AC66-AE00A0A24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DB9B5-4CC2-2E44-B516-19E5874FEB00}"/>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A81B-C1D6-EA4A-9C26-7C7E709E7E84}"/>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B802291E-66DA-6343-AF8B-F79A6B4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366C-7D32-494F-BBED-2B05044D29EE}"/>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93540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E5B5-B6E3-E84B-8AB9-8199D105A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76D2-C937-B24C-8619-FDFD2372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9266-472A-DC4A-9A70-4A7024EEDFD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9A592AB9-86E7-FA42-9944-8C8C6ACB9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CDC76-2B8D-E842-A61C-D0D32491EDF3}"/>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33182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9F-B09E-0C45-90EB-C06C2C20E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8832-3C92-954F-A70F-27E08DA9F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2C45-1796-394F-9995-DAB99636156A}"/>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D3C85E0-5F94-3C4B-998A-21D60071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6E85E-4C80-1F42-8E26-4DEB0CC39129}"/>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039224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64D-E9DF-0141-8A85-971BA768EEA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E5B4-6539-5146-A999-E6E73FC4C12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2378D-B1CF-4843-A659-702855DD482D}"/>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DA0A8B12-4516-4D43-B8FB-6FCF30A0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7E73C-92A5-1947-A46B-C5DFE9CA9DC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958333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40AF-AC3C-7141-902A-3310289B7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FDC09-0BC4-3A4C-9808-507C432412C5}"/>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AC291-5EE5-3847-B30A-F69D728515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26747-1468-F643-8451-6958E6FA406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372806A7-8359-6441-BA23-A41259B23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CFCEE-00ED-3648-BA25-B517E39303C0}"/>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08697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E72-6B5C-D342-A6BF-3DE4F370C2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69373-ECD2-464C-80AF-6D2B3D3A11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D5EB1-CBB2-0241-B9AD-AC966F80756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4D434-8CFF-AB4A-8CB3-0D90DBD4C71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0E49-871C-2648-AE59-0B0BF9B4D4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37E60-E33E-004C-8443-C16DFE30A725}"/>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8" name="Footer Placeholder 7">
            <a:extLst>
              <a:ext uri="{FF2B5EF4-FFF2-40B4-BE49-F238E27FC236}">
                <a16:creationId xmlns:a16="http://schemas.microsoft.com/office/drawing/2014/main" id="{10D9665E-74D0-9D46-939E-AD495367E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B7387-5A81-7042-B43E-A3A82ACB4D8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4450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880A-D496-6F4F-B4CC-112AF3443E0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208844-781C-BF40-AC72-A4557B10FFE5}"/>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4" name="Footer Placeholder 3">
            <a:extLst>
              <a:ext uri="{FF2B5EF4-FFF2-40B4-BE49-F238E27FC236}">
                <a16:creationId xmlns:a16="http://schemas.microsoft.com/office/drawing/2014/main" id="{7C6AA480-6429-9342-B47E-B4A827F98647}"/>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0727EA93-722E-7C4E-9A40-71E2A5F91888}"/>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036743019"/>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D83-59AA-8D45-B48C-E4F7F8BCA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E70A4-588D-1C48-A434-4108560CF7D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4" name="Footer Placeholder 3">
            <a:extLst>
              <a:ext uri="{FF2B5EF4-FFF2-40B4-BE49-F238E27FC236}">
                <a16:creationId xmlns:a16="http://schemas.microsoft.com/office/drawing/2014/main" id="{8137F45F-B3CD-914C-861D-27F306A1E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7CE6-3580-8245-9A90-679E528E6A35}"/>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249483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D1C6-A6FB-DF40-825C-D2A87AD8F70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3" name="Footer Placeholder 2">
            <a:extLst>
              <a:ext uri="{FF2B5EF4-FFF2-40B4-BE49-F238E27FC236}">
                <a16:creationId xmlns:a16="http://schemas.microsoft.com/office/drawing/2014/main" id="{865C14D3-3726-3B4F-8269-4313D030C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E353F3-D070-2D4E-9C05-D40EF87CDD4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13766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864-E0F2-0743-B0E1-F1D58C6388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1108F-3565-A541-86FB-D46815A97EC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67800-9B36-A048-81DC-94C40A41305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784C-A202-F04E-845A-24B8EF03819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C4BB6078-E262-B841-8A88-D5A8AA6BD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B296-F42D-AD4C-A2C8-C8AFB645FAD6}"/>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666875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6EC-A752-DF4D-9067-0280B810CD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43E5E-9598-FF48-AEF7-E98CE6A4541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0F36A-7A87-B941-9527-BD387A75907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1EF33-F880-0A4E-B20E-F3A6E33B2ECA}"/>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A5820B13-CD72-4247-BD52-5161FE56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807B2-DFAE-F946-92DF-D55370C4F85D}"/>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533989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B4E-0785-8C4C-BD61-ED810A10F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4CC6D-1AC8-5849-8D81-4D86C36FF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2809-6F66-304E-853D-35970620223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3843D00-4EC0-8845-B3BA-1217C46D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B559-615F-8441-945E-3121EE8C8FE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525871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3546-C54A-3448-AC8C-32B26867789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15013-AE4F-A44F-B535-4EA9B46955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0144-AF8C-9B4F-800A-6318E5A036AE}"/>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8496DDB-446D-DA4B-8B49-97F35805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211F8-54F3-8E40-93B8-6BAA82B558B7}"/>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264012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3B8-E989-F74D-BF9F-3012E1BE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58316-CBCC-E54D-A9B7-D2993F786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0AA34-18BD-EC44-87BC-A2D60BF0073E}"/>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E6481D1C-1061-9740-9889-5587B191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8BA8-C932-454A-ACE6-BBEC91436BB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55606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57A-9FA0-C24A-82DD-E2C5345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2B26-2932-2E4B-81B9-3CCCE1C1B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5615-1BCD-EE4E-A5FC-A517C9BFEA06}"/>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8A469C81-EB9B-D34A-9471-F1FF4382A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5FFE-5200-E446-B1A1-65D051C071F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8494854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E2B-0EAB-694B-8A7E-20059583400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E38B3-AF26-3B46-B3C9-BB818ECE45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49091-A7FE-1C40-ABDC-48CCB2B63CC0}"/>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5C22D2B6-1D86-6B41-95AA-FBC98118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5F7B-FABF-F144-9BFE-C689A517E529}"/>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792165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4AE-FDC6-9E49-9E40-640ABA3F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EBA79-82BE-464C-B36C-1935A1B3E56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46028-63FD-3A41-A06A-926B7441705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95E9-B152-BA48-A8E0-D03DAD7FA759}"/>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FA998937-82C0-2045-B416-B3A75AF59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1933-A8EE-1B4E-B100-A063D6E1230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922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8430-FA8D-E14C-B3B5-C59A63B047F2}"/>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3" name="Footer Placeholder 2">
            <a:extLst>
              <a:ext uri="{FF2B5EF4-FFF2-40B4-BE49-F238E27FC236}">
                <a16:creationId xmlns:a16="http://schemas.microsoft.com/office/drawing/2014/main" id="{E8058E4F-9D1C-8247-9C15-16BDBA5833AA}"/>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B9F7D45E-9671-9F4E-B4FD-D56BE5CF617E}"/>
              </a:ext>
            </a:extLst>
          </p:cNvPr>
          <p:cNvSpPr>
            <a:spLocks noGrp="1"/>
          </p:cNvSpPr>
          <p:nvPr>
            <p:ph type="sldNum" sz="quarter" idx="12"/>
          </p:nvPr>
        </p:nvSpPr>
        <p:spPr/>
        <p:txBody>
          <a:bodyPr/>
          <a:lstStyle/>
          <a:p>
            <a:fld id="{65625F11-EADC-2944-8437-490DA1E2084F}" type="slidenum">
              <a:rPr lang="en-US" smtClean="0"/>
              <a:pPr/>
              <a:t>‹#›</a:t>
            </a:fld>
            <a:endParaRPr lang="en-US" dirty="0"/>
          </a:p>
        </p:txBody>
      </p:sp>
      <p:cxnSp>
        <p:nvCxnSpPr>
          <p:cNvPr id="5" name="Straight Connector 4">
            <a:extLst>
              <a:ext uri="{FF2B5EF4-FFF2-40B4-BE49-F238E27FC236}">
                <a16:creationId xmlns:a16="http://schemas.microsoft.com/office/drawing/2014/main" id="{1D01E98F-AA50-4406-8E0A-BB5F31026588}"/>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E712A4C-6D92-4D54-A2BB-9FA8073DC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557138550"/>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BF8-05D5-FC46-908C-145F615F718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4049B-C217-1D44-8F3C-16FC5EA570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2A3C5-02EF-E145-9FA6-C01E367F7EC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A123-628C-E941-A8FD-B166BAFA51F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A691F-E9B1-4245-88F9-5A04BB61850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97FF4-730B-A346-AC67-AFA3A2975562}"/>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8" name="Footer Placeholder 7">
            <a:extLst>
              <a:ext uri="{FF2B5EF4-FFF2-40B4-BE49-F238E27FC236}">
                <a16:creationId xmlns:a16="http://schemas.microsoft.com/office/drawing/2014/main" id="{45B44BA7-3811-C142-AA8E-B70AC7076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05A344-0F1C-3E43-A5AE-F485973E19E4}"/>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88771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2D2-FA69-4D47-9F68-D597D141F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0F6D-9C54-4647-8D2A-EECFD28EA58B}"/>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4" name="Footer Placeholder 3">
            <a:extLst>
              <a:ext uri="{FF2B5EF4-FFF2-40B4-BE49-F238E27FC236}">
                <a16:creationId xmlns:a16="http://schemas.microsoft.com/office/drawing/2014/main" id="{7F72B946-BF67-A549-BAA2-B6425E119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D6735-50F7-FD49-81C8-4E7B0DA72D86}"/>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149613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8CD0-E418-CF4F-8A07-4AE567AB6B45}"/>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3" name="Footer Placeholder 2">
            <a:extLst>
              <a:ext uri="{FF2B5EF4-FFF2-40B4-BE49-F238E27FC236}">
                <a16:creationId xmlns:a16="http://schemas.microsoft.com/office/drawing/2014/main" id="{A6568612-64B3-D942-9011-0E9C5DEBA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93DD6-0898-3D47-9AFE-8A9B1730E13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011530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1D0D-F070-D74E-8375-D92F674DEC1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979AC-C2B0-7C4B-B0B7-66E881ABF9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813FA-5980-E949-889C-712C4B71854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DE3C3-CEF5-B84C-895B-A7C1A269AA97}"/>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8C959415-0307-AE4A-B8B5-55BC576A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B36BB-04C7-8945-B0D0-51E86B694450}"/>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201862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519-CA7D-8241-A575-4967C6771AB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4B573-0844-7C40-AAB2-82E4DAF10D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81213B-26EF-9440-A336-167A5DE9D0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9144A-A1DE-B04E-B1A3-08C250C0C7A3}"/>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6C40169B-B68A-AF4B-A7F1-3EF2620F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4C5C-BBD5-704E-8C4A-4330AC142BB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148320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5993-298B-FE4A-BF26-01CAA0613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DFBC-44FA-284E-922F-EDCCA23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E9FEF-BC97-6E49-9FCE-426C039CFEE6}"/>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F4A7BE1C-7731-7E45-A98A-1C114AC3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940A-9B99-4342-8539-E71F6061E9D3}"/>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938349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0907D-F119-2940-AFCC-3BFBBB80CF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7CDE5-8811-194B-9962-7981216108BC}"/>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1E001-D483-F145-AA15-55231080E230}"/>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847D5D6D-0484-654E-A5EF-737638F16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175C-E7D0-2349-B703-51122AB842A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59921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1C3-96BC-CA4E-8F8D-20179D1D8E3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BB5C-F937-5743-8FF6-2223CAFC5C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565F3-98C7-F340-A3C4-368DCE01E1C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D8CE1-4C6C-754A-8902-904FC9F9C660}"/>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131DCCCC-981B-DF48-97A6-297141DC993B}"/>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11B2C590-298B-2647-B281-9531CEF45A2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79583048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2684-6761-B240-A0E5-6D4351B77CF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1E022-2F8B-6342-AE7E-2B1AA71BE13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21D9AE-2253-944E-83FD-2C684E8BC05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73CD-FBFF-994E-9279-D6128FE64A11}"/>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2F02DB14-4678-CF40-81DF-DCBEAA5B652C}"/>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6866750D-3739-4B45-931F-AA79389D327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9736137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8.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0.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A5C245-B433-414C-AAEB-85ED71EBC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6EE63A8F-CB3A-8444-B526-165EA5B783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15DC980D-F43C-FC4E-A8B9-AA6D0A7C76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Background pattern&#10;&#10;Description automatically generated">
            <a:extLst>
              <a:ext uri="{FF2B5EF4-FFF2-40B4-BE49-F238E27FC236}">
                <a16:creationId xmlns:a16="http://schemas.microsoft.com/office/drawing/2014/main" id="{B5CC77FD-2D11-7B77-2695-2E316F442F8C}"/>
              </a:ext>
            </a:extLst>
          </p:cNvPr>
          <p:cNvPicPr>
            <a:picLocks noChangeAspect="1"/>
          </p:cNvPicPr>
          <p:nvPr/>
        </p:nvPicPr>
        <p:blipFill>
          <a:blip r:embed="rId23"/>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A2EF5B47-184B-4665-B326-163F04AE7626}"/>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1B2E0E-2A07-473E-A264-31B0662FBA5B}"/>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12482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49" r:id="rId13"/>
    <p:sldLayoutId id="2147483653" r:id="rId14"/>
    <p:sldLayoutId id="2147483666" r:id="rId15"/>
    <p:sldLayoutId id="2147483667" r:id="rId16"/>
    <p:sldLayoutId id="2147483668" r:id="rId17"/>
    <p:sldLayoutId id="2147483669" r:id="rId18"/>
    <p:sldLayoutId id="2147483670" r:id="rId19"/>
    <p:sldLayoutId id="2147483671" r:id="rId20"/>
    <p:sldLayoutId id="2147483672" r:id="rId2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BA4C-25E1-BF43-8258-71F500EB5EE0}"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6F1519A6-D205-BBF1-BB3C-7559A64EFD2F}"/>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42196386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C5BFB-65DC-B341-A754-38F1DF93631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265C5-5572-CC46-AA81-A51ADFE3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DB1A-215B-D84E-96B5-4C64EF7089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27544524-7351-B34D-A322-239F034BC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94192-EC8E-1944-886B-1DC3B42CF6E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3B0DD-FDDE-AB40-BBBE-E55B3AF1A82A}"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64ABCAE-9BD9-A14F-82A7-B7379D52DD91}"/>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908796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B91A-54E5-324D-8B71-1B3E51FC24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54C03-6202-D545-9428-F029FDE7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5F94-BB41-6541-910A-22F16AFEF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C22AADD4-58C4-1E48-8AA9-7B6B825B19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760B0-B503-F64E-A854-A76FBB652A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C85-0DB5-084B-8134-8DB5A6A791A8}"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7D52EB5-D656-7543-AF41-FDF76D7DB98C}"/>
              </a:ext>
            </a:extLst>
          </p:cNvPr>
          <p:cNvPicPr>
            <a:picLocks noChangeAspect="1"/>
          </p:cNvPicPr>
          <p:nvPr/>
        </p:nvPicPr>
        <p:blipFill>
          <a:blip r:embed="rId13"/>
          <a:stretch>
            <a:fillRect/>
          </a:stretch>
        </p:blipFill>
        <p:spPr>
          <a:xfrm>
            <a:off x="0" y="0"/>
            <a:ext cx="12192000"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59FAA99-0E1C-636A-A93E-516004ECB848}"/>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0282340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C0164-9AC8-4C49-BF27-9E01E544CA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DC315-2F0E-3743-9857-121A8EE2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EC43-7083-2841-A758-83D5C3E5D97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2FF2BA57-95B5-BC40-BB62-655FF6AB26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BBF5B-5D83-AF45-9563-49994A91649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DBA0-56D3-0F4F-91E1-C520CEAE95F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70FAC7AE-03CD-BF72-3008-1E9C82BC6690}"/>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892855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51A-FFE4-E046-9E7C-C3CF77CFE02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EC9FF-D0FD-9043-8570-A12015A3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3B7-7AED-BD4D-9B1A-CC8618BD79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D33544DE-F2AB-8043-ACEA-8DABC8E940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7A0E9-88C7-0542-8B30-B2D82AFB600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E3C6-3324-FF47-970C-3828AE92E3B6}"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0236C13-F95A-7FF0-3F4A-00C963D7A804}"/>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3248914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5566CD-C118-479B-BCB0-7417F2BB7A02}"/>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FD23AA43-55E6-4B93-9C89-5B6587201538}"/>
              </a:ext>
            </a:extLst>
          </p:cNvPr>
          <p:cNvSpPr>
            <a:spLocks noGrp="1"/>
          </p:cNvSpPr>
          <p:nvPr>
            <p:ph type="sldNum" sz="quarter" idx="12"/>
          </p:nvPr>
        </p:nvSpPr>
        <p:spPr/>
        <p:txBody>
          <a:bodyPr/>
          <a:lstStyle/>
          <a:p>
            <a:fld id="{65625F11-EADC-2944-8437-490DA1E2084F}" type="slidenum">
              <a:rPr lang="en-US" smtClean="0"/>
              <a:pPr/>
              <a:t>1</a:t>
            </a:fld>
            <a:endParaRPr lang="en-US" dirty="0"/>
          </a:p>
        </p:txBody>
      </p:sp>
      <p:sp>
        <p:nvSpPr>
          <p:cNvPr id="10" name="Title 6">
            <a:extLst>
              <a:ext uri="{FF2B5EF4-FFF2-40B4-BE49-F238E27FC236}">
                <a16:creationId xmlns:a16="http://schemas.microsoft.com/office/drawing/2014/main" id="{AD0C99D4-A02A-45C6-BAE6-D23AF035E80B}"/>
              </a:ext>
            </a:extLst>
          </p:cNvPr>
          <p:cNvSpPr>
            <a:spLocks noGrp="1"/>
          </p:cNvSpPr>
          <p:nvPr>
            <p:ph type="title"/>
          </p:nvPr>
        </p:nvSpPr>
        <p:spPr>
          <a:xfrm>
            <a:off x="626511" y="1743835"/>
            <a:ext cx="10917716" cy="1597360"/>
          </a:xfrm>
        </p:spPr>
        <p:txBody>
          <a:bodyPr/>
          <a:lstStyle/>
          <a:p>
            <a:r>
              <a:rPr lang="en-US" dirty="0"/>
              <a:t>UM-Plan:</a:t>
            </a:r>
            <a:br>
              <a:rPr lang="en-US" dirty="0"/>
            </a:br>
            <a:r>
              <a:rPr lang="en-US" sz="3600" dirty="0"/>
              <a:t>Strategic Financial Planning &amp; Analysis Tool</a:t>
            </a:r>
          </a:p>
        </p:txBody>
      </p:sp>
      <p:sp>
        <p:nvSpPr>
          <p:cNvPr id="11" name="Subtitle 10">
            <a:extLst>
              <a:ext uri="{FF2B5EF4-FFF2-40B4-BE49-F238E27FC236}">
                <a16:creationId xmlns:a16="http://schemas.microsoft.com/office/drawing/2014/main" id="{02FCF205-44A1-4788-A249-7DD88951A120}"/>
              </a:ext>
            </a:extLst>
          </p:cNvPr>
          <p:cNvSpPr txBox="1">
            <a:spLocks/>
          </p:cNvSpPr>
          <p:nvPr/>
        </p:nvSpPr>
        <p:spPr>
          <a:xfrm>
            <a:off x="626512" y="3461227"/>
            <a:ext cx="10917716" cy="93871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dirty="0"/>
              <a:t>FY25 Budget Process High Level Guidance</a:t>
            </a:r>
          </a:p>
          <a:p>
            <a:pPr lvl="1"/>
            <a:endParaRPr lang="en-US" dirty="0"/>
          </a:p>
          <a:p>
            <a:pPr lvl="1"/>
            <a:r>
              <a:rPr lang="en-US" dirty="0"/>
              <a:t>Last update: September 2023</a:t>
            </a:r>
          </a:p>
        </p:txBody>
      </p:sp>
    </p:spTree>
    <p:extLst>
      <p:ext uri="{BB962C8B-B14F-4D97-AF65-F5344CB8AC3E}">
        <p14:creationId xmlns:p14="http://schemas.microsoft.com/office/powerpoint/2010/main" val="239030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1F08-7C9B-40B3-9A60-8B53746E95B4}"/>
              </a:ext>
            </a:extLst>
          </p:cNvPr>
          <p:cNvSpPr>
            <a:spLocks noGrp="1"/>
          </p:cNvSpPr>
          <p:nvPr>
            <p:ph type="title"/>
          </p:nvPr>
        </p:nvSpPr>
        <p:spPr>
          <a:xfrm>
            <a:off x="838200" y="365126"/>
            <a:ext cx="10515600" cy="960439"/>
          </a:xfrm>
        </p:spPr>
        <p:txBody>
          <a:bodyPr/>
          <a:lstStyle/>
          <a:p>
            <a:r>
              <a:rPr lang="en-US" dirty="0"/>
              <a:t>FY25 Fiscal Context</a:t>
            </a:r>
          </a:p>
        </p:txBody>
      </p:sp>
      <p:sp>
        <p:nvSpPr>
          <p:cNvPr id="3" name="Content Placeholder 2">
            <a:extLst>
              <a:ext uri="{FF2B5EF4-FFF2-40B4-BE49-F238E27FC236}">
                <a16:creationId xmlns:a16="http://schemas.microsoft.com/office/drawing/2014/main" id="{C893FC37-60B4-424F-BF13-D5CF15F7D67D}"/>
              </a:ext>
            </a:extLst>
          </p:cNvPr>
          <p:cNvSpPr>
            <a:spLocks noGrp="1"/>
          </p:cNvSpPr>
          <p:nvPr>
            <p:ph idx="1"/>
          </p:nvPr>
        </p:nvSpPr>
        <p:spPr>
          <a:xfrm>
            <a:off x="439761" y="1111252"/>
            <a:ext cx="10914039" cy="5245099"/>
          </a:xfrm>
        </p:spPr>
        <p:txBody>
          <a:bodyPr>
            <a:normAutofit/>
          </a:bodyPr>
          <a:lstStyle/>
          <a:p>
            <a:r>
              <a:rPr lang="en-US" sz="2400" dirty="0"/>
              <a:t>FY24 has a 1.5% operating margin requirement</a:t>
            </a:r>
          </a:p>
          <a:p>
            <a:r>
              <a:rPr lang="en-US" sz="2400" dirty="0"/>
              <a:t>FY25 UMPO guidance requires a 2% operating margin</a:t>
            </a:r>
          </a:p>
          <a:p>
            <a:pPr lvl="1"/>
            <a:r>
              <a:rPr lang="en-US" sz="2000" dirty="0"/>
              <a:t>The campus is in the process of evaluating the fiscal context for FY25, preliminarily it is expected that, due to the pricing structure change in tuition and fees and the continued increased support seen in the last two fiscal years related to the state appropriation, the campus will be able to achieve a 2.0% operating margin without significant expense reductions or increases.</a:t>
            </a:r>
          </a:p>
          <a:p>
            <a:pPr lvl="1"/>
            <a:r>
              <a:rPr lang="en-US" sz="2000" dirty="0"/>
              <a:t>Expenses are being planned based on FY24 budgets and CoL/Fringe increases in the general funds.</a:t>
            </a:r>
          </a:p>
          <a:p>
            <a:pPr lvl="2"/>
            <a:endParaRPr lang="en-US" sz="1600" dirty="0">
              <a:solidFill>
                <a:srgbClr val="FF0000"/>
              </a:solidFill>
            </a:endParaRPr>
          </a:p>
          <a:p>
            <a:pPr lvl="1"/>
            <a:endParaRPr lang="en-US" sz="2000" dirty="0"/>
          </a:p>
        </p:txBody>
      </p:sp>
      <p:sp>
        <p:nvSpPr>
          <p:cNvPr id="5" name="Footer Placeholder 4">
            <a:extLst>
              <a:ext uri="{FF2B5EF4-FFF2-40B4-BE49-F238E27FC236}">
                <a16:creationId xmlns:a16="http://schemas.microsoft.com/office/drawing/2014/main" id="{E75566CD-C118-479B-BCB0-7417F2BB7A02}"/>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FD23AA43-55E6-4B93-9C89-5B6587201538}"/>
              </a:ext>
            </a:extLst>
          </p:cNvPr>
          <p:cNvSpPr>
            <a:spLocks noGrp="1"/>
          </p:cNvSpPr>
          <p:nvPr>
            <p:ph type="sldNum" sz="quarter" idx="12"/>
          </p:nvPr>
        </p:nvSpPr>
        <p:spPr/>
        <p:txBody>
          <a:bodyPr/>
          <a:lstStyle/>
          <a:p>
            <a:fld id="{65625F11-EADC-2944-8437-490DA1E2084F}" type="slidenum">
              <a:rPr lang="en-US" smtClean="0"/>
              <a:pPr/>
              <a:t>2</a:t>
            </a:fld>
            <a:endParaRPr lang="en-US" dirty="0"/>
          </a:p>
        </p:txBody>
      </p:sp>
    </p:spTree>
    <p:extLst>
      <p:ext uri="{BB962C8B-B14F-4D97-AF65-F5344CB8AC3E}">
        <p14:creationId xmlns:p14="http://schemas.microsoft.com/office/powerpoint/2010/main" val="38549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Guiding Principles</a:t>
            </a:r>
          </a:p>
        </p:txBody>
      </p:sp>
      <p:sp>
        <p:nvSpPr>
          <p:cNvPr id="6" name="Content Placeholder 5"/>
          <p:cNvSpPr>
            <a:spLocks noGrp="1"/>
          </p:cNvSpPr>
          <p:nvPr>
            <p:ph idx="1"/>
          </p:nvPr>
        </p:nvSpPr>
        <p:spPr>
          <a:xfrm>
            <a:off x="147783" y="1510050"/>
            <a:ext cx="11206018" cy="4846301"/>
          </a:xfrm>
        </p:spPr>
        <p:txBody>
          <a:bodyPr>
            <a:normAutofit fontScale="47500" lnSpcReduction="20000"/>
          </a:bodyPr>
          <a:lstStyle/>
          <a:p>
            <a:r>
              <a:rPr lang="en-US" sz="1800" dirty="0"/>
              <a:t>FY25’s budget process will be a parallel year of the traditional incremental process and the activity-based budgeting process.  Incremental targets will be given to all areas and Beacon Budget Model (BBM) activity-based margins will be reported throughout the process.  Timing will be shifted to mimic a true BBM process.  This means support &amp; revenue-based areas will need to begin the process before academic units so that allocated costs can be communicated to academic units.</a:t>
            </a:r>
          </a:p>
          <a:p>
            <a:pPr lvl="1"/>
            <a:r>
              <a:rPr lang="en-US" sz="1400" dirty="0"/>
              <a:t>Academic units include the following college/division level areas: Liberal Arts, Sciences &amp; Mathematics, Education &amp; Human Development, Management, Manning College of Nursing, &amp; School for the Environment;  And the following department level areas: Ctr for Survey Research, Joiner Institute, Asian American Institute, Trotter Institute, &amp; </a:t>
            </a:r>
            <a:r>
              <a:rPr lang="en-US" sz="1400" dirty="0" err="1"/>
              <a:t>Tiradentes</a:t>
            </a:r>
            <a:r>
              <a:rPr lang="en-US" sz="1400" dirty="0"/>
              <a:t> Institute </a:t>
            </a:r>
          </a:p>
          <a:p>
            <a:r>
              <a:rPr lang="en-US" sz="1800" dirty="0"/>
              <a:t>Labor Planning Files and Budget Planning Files will be available to support &amp; revenue-based areas the week of September 18, with a November 17 due date</a:t>
            </a:r>
          </a:p>
          <a:p>
            <a:r>
              <a:rPr lang="en-US" sz="1800" dirty="0"/>
              <a:t>Labor Planning Files and Budget Planning Files will be available to academic units the week of November 20, with a January 19 due date</a:t>
            </a:r>
          </a:p>
          <a:p>
            <a:r>
              <a:rPr lang="en-US" sz="1800" dirty="0"/>
              <a:t>Targets for general funds non-benefitted payroll and non-payroll to be delivered at the VC/Provost level, for Academic Affairs Provost office will develop targets by college.</a:t>
            </a:r>
          </a:p>
          <a:p>
            <a:pPr lvl="1"/>
            <a:r>
              <a:rPr lang="en-US" sz="1400" dirty="0"/>
              <a:t>Non-Benefitted Payroll (Labor Planning File) and non-payroll (Budget Planning File) will be preloaded with targets, however initial distributions are subject to change within Academic Affairs and will be finalized by the launch of the Academic Unit process (November 20)</a:t>
            </a:r>
          </a:p>
          <a:p>
            <a:r>
              <a:rPr lang="en-US" sz="1800" dirty="0"/>
              <a:t>Other fund types will be preloaded with FY23 actual data for non-benefitted payroll and non-payroll.  Due to the parallel process there are additional funds being planned at the department level, some funds OBFP would like to be planned at last year’s actual level and require no action (see fund list at end of presentation)</a:t>
            </a:r>
          </a:p>
          <a:p>
            <a:r>
              <a:rPr lang="en-US" sz="1800" dirty="0"/>
              <a:t>Labor Planning Files (Payroll Expense):</a:t>
            </a:r>
          </a:p>
          <a:p>
            <a:pPr lvl="1"/>
            <a:r>
              <a:rPr lang="en-US" sz="1800" dirty="0"/>
              <a:t>Target for benefitted positions set at +2.5% for Cost of Living (CoL)</a:t>
            </a:r>
          </a:p>
          <a:p>
            <a:pPr lvl="2"/>
            <a:r>
              <a:rPr lang="en-US" sz="1800" dirty="0"/>
              <a:t>Please plan positions for the full year</a:t>
            </a:r>
          </a:p>
          <a:p>
            <a:pPr lvl="2"/>
            <a:r>
              <a:rPr lang="en-US" sz="1800" dirty="0"/>
              <a:t>Areas can propose reorganizations within existing level of funding (plus CoL) for approved positions, however target is to maintain benefitted payroll within existing suite of approved positions</a:t>
            </a:r>
          </a:p>
          <a:p>
            <a:pPr lvl="2"/>
            <a:r>
              <a:rPr lang="en-US" sz="1800" dirty="0"/>
              <a:t>Vacancy savings assumption is automatically calculated on each position based on vacancy savings in FY23.  No action is required, but the vacancy factor can be seen in the merit adjustment section of each position.</a:t>
            </a:r>
          </a:p>
          <a:p>
            <a:pPr lvl="1"/>
            <a:r>
              <a:rPr lang="en-US" sz="1800" dirty="0"/>
              <a:t>Non-benefitted payroll is targeted flat</a:t>
            </a:r>
          </a:p>
          <a:p>
            <a:pPr lvl="2"/>
            <a:r>
              <a:rPr lang="en-US" sz="1800" dirty="0"/>
              <a:t>Use other labor tab in Labor Planning File to plan for FY25</a:t>
            </a:r>
          </a:p>
          <a:p>
            <a:r>
              <a:rPr lang="en-US" sz="1800" dirty="0"/>
              <a:t>Budget Planning Files (Non-Payroll Expense):</a:t>
            </a:r>
          </a:p>
          <a:p>
            <a:pPr lvl="1"/>
            <a:r>
              <a:rPr lang="en-US" sz="1800" dirty="0"/>
              <a:t>GOF </a:t>
            </a:r>
          </a:p>
          <a:p>
            <a:pPr lvl="2"/>
            <a:r>
              <a:rPr lang="en-US" sz="1800" dirty="0"/>
              <a:t>Flat with the approved base budget in FY24 (excludes one-time approved expenses)</a:t>
            </a:r>
          </a:p>
          <a:p>
            <a:pPr lvl="3"/>
            <a:r>
              <a:rPr lang="en-US" sz="1600" dirty="0"/>
              <a:t>For inflationary increases please provide supporting documentation for price increases</a:t>
            </a:r>
          </a:p>
          <a:p>
            <a:pPr lvl="3"/>
            <a:r>
              <a:rPr lang="en-US" sz="1600" dirty="0"/>
              <a:t>Increased spending for any Strategic or Master Planning initiatives require supporting documentation</a:t>
            </a:r>
          </a:p>
          <a:p>
            <a:pPr lvl="2"/>
            <a:r>
              <a:rPr lang="en-US" sz="1800" dirty="0"/>
              <a:t>On-going work to ensure any expenses in GOF that are appropriate in other funding sources (revenue based) are moved to the appropriate source</a:t>
            </a:r>
          </a:p>
          <a:p>
            <a:pPr lvl="1"/>
            <a:r>
              <a:rPr lang="en-US" sz="1800" dirty="0"/>
              <a:t>Revenue based funds operating expense levels are required to be within anticipated revenue.</a:t>
            </a:r>
          </a:p>
          <a:p>
            <a:r>
              <a:rPr lang="en-US" sz="1800" dirty="0"/>
              <a:t>The parallel BBM process will allow OBFP to present the new budget model view throughout the process.  This will show what the output would look like in the full BBM process, targets in the parallel year are still set based on the incremental process</a:t>
            </a:r>
            <a:endParaRPr lang="en-US" sz="1200" dirty="0"/>
          </a:p>
          <a:p>
            <a:pPr lvl="1"/>
            <a:endParaRPr lang="en-US" sz="1400" dirty="0"/>
          </a:p>
        </p:txBody>
      </p:sp>
      <p:sp>
        <p:nvSpPr>
          <p:cNvPr id="2" name="Slide Number Placeholder 1"/>
          <p:cNvSpPr>
            <a:spLocks noGrp="1"/>
          </p:cNvSpPr>
          <p:nvPr>
            <p:ph type="sldNum" sz="quarter" idx="12"/>
          </p:nvPr>
        </p:nvSpPr>
        <p:spPr/>
        <p:txBody>
          <a:bodyPr/>
          <a:lstStyle/>
          <a:p>
            <a:fld id="{65625F11-EADC-2944-8437-490DA1E2084F}" type="slidenum">
              <a:rPr lang="en-US" smtClean="0"/>
              <a:pPr/>
              <a:t>3</a:t>
            </a:fld>
            <a:endParaRPr lang="en-US"/>
          </a:p>
        </p:txBody>
      </p:sp>
    </p:spTree>
    <p:extLst>
      <p:ext uri="{BB962C8B-B14F-4D97-AF65-F5344CB8AC3E}">
        <p14:creationId xmlns:p14="http://schemas.microsoft.com/office/powerpoint/2010/main" val="30884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Funds requiring no action</a:t>
            </a:r>
          </a:p>
        </p:txBody>
      </p:sp>
      <p:sp>
        <p:nvSpPr>
          <p:cNvPr id="6" name="Content Placeholder 5"/>
          <p:cNvSpPr>
            <a:spLocks noGrp="1"/>
          </p:cNvSpPr>
          <p:nvPr>
            <p:ph idx="1"/>
          </p:nvPr>
        </p:nvSpPr>
        <p:spPr>
          <a:xfrm>
            <a:off x="147783" y="1510051"/>
            <a:ext cx="11206018" cy="904676"/>
          </a:xfrm>
        </p:spPr>
        <p:txBody>
          <a:bodyPr>
            <a:normAutofit/>
          </a:bodyPr>
          <a:lstStyle/>
          <a:p>
            <a:r>
              <a:rPr lang="en-US" sz="1800" dirty="0"/>
              <a:t>FY25 includes more funds for planning by individual areas, however for some funds the assumption will be that they are flat with FY23 actual activity, below is a list of funds that do not require any changes from preloaded FY23 actuals:</a:t>
            </a:r>
            <a:endParaRPr lang="en-US" sz="1200" dirty="0"/>
          </a:p>
          <a:p>
            <a:pPr lvl="1"/>
            <a:endParaRPr lang="en-US" sz="1400" dirty="0"/>
          </a:p>
        </p:txBody>
      </p:sp>
      <p:sp>
        <p:nvSpPr>
          <p:cNvPr id="2" name="Slide Number Placeholder 1"/>
          <p:cNvSpPr>
            <a:spLocks noGrp="1"/>
          </p:cNvSpPr>
          <p:nvPr>
            <p:ph type="sldNum" sz="quarter" idx="12"/>
          </p:nvPr>
        </p:nvSpPr>
        <p:spPr/>
        <p:txBody>
          <a:bodyPr/>
          <a:lstStyle/>
          <a:p>
            <a:fld id="{65625F11-EADC-2944-8437-490DA1E2084F}" type="slidenum">
              <a:rPr lang="en-US" smtClean="0"/>
              <a:pPr/>
              <a:t>4</a:t>
            </a:fld>
            <a:endParaRPr lang="en-US"/>
          </a:p>
        </p:txBody>
      </p:sp>
      <p:pic>
        <p:nvPicPr>
          <p:cNvPr id="3" name="Picture 2">
            <a:extLst>
              <a:ext uri="{FF2B5EF4-FFF2-40B4-BE49-F238E27FC236}">
                <a16:creationId xmlns:a16="http://schemas.microsoft.com/office/drawing/2014/main" id="{D884AA11-2549-732C-65E7-9E8F94423DE0}"/>
              </a:ext>
            </a:extLst>
          </p:cNvPr>
          <p:cNvPicPr>
            <a:picLocks noChangeAspect="1"/>
          </p:cNvPicPr>
          <p:nvPr/>
        </p:nvPicPr>
        <p:blipFill>
          <a:blip r:embed="rId3"/>
          <a:stretch>
            <a:fillRect/>
          </a:stretch>
        </p:blipFill>
        <p:spPr>
          <a:xfrm>
            <a:off x="3505854" y="2242190"/>
            <a:ext cx="4475996" cy="4197335"/>
          </a:xfrm>
          <a:prstGeom prst="rect">
            <a:avLst/>
          </a:prstGeom>
        </p:spPr>
      </p:pic>
    </p:spTree>
    <p:extLst>
      <p:ext uri="{BB962C8B-B14F-4D97-AF65-F5344CB8AC3E}">
        <p14:creationId xmlns:p14="http://schemas.microsoft.com/office/powerpoint/2010/main" val="26254503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d logo PP" id="{0D4D0919-3A2C-FA4A-81D2-50D18357A1BD}" vid="{3EDC496E-6BEC-1F49-8AB8-B80C617AA4E7}"/>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template new logo wide size</Template>
  <TotalTime>8509</TotalTime>
  <Words>756</Words>
  <Application>Microsoft Office PowerPoint</Application>
  <PresentationFormat>Widescreen</PresentationFormat>
  <Paragraphs>42</Paragraphs>
  <Slides>4</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vt:i4>
      </vt:variant>
    </vt:vector>
  </HeadingPairs>
  <TitlesOfParts>
    <vt:vector size="15" baseType="lpstr">
      <vt:lpstr>20 db</vt:lpstr>
      <vt:lpstr>Arial</vt:lpstr>
      <vt:lpstr>Calibri</vt:lpstr>
      <vt:lpstr>Calibri Light</vt:lpstr>
      <vt:lpstr>Wingdings</vt:lpstr>
      <vt:lpstr>1_Custom Design</vt:lpstr>
      <vt:lpstr>3_Custom Design</vt:lpstr>
      <vt:lpstr>4_Custom Design</vt:lpstr>
      <vt:lpstr>5_Custom Design</vt:lpstr>
      <vt:lpstr>Custom Design</vt:lpstr>
      <vt:lpstr>2_Custom Design</vt:lpstr>
      <vt:lpstr>UM-Plan: Strategic Financial Planning &amp; Analysis Tool</vt:lpstr>
      <vt:lpstr>FY25 Fiscal Context</vt:lpstr>
      <vt:lpstr>Guiding Principles</vt:lpstr>
      <vt:lpstr>Funds requiring no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129</cp:revision>
  <cp:lastPrinted>2019-11-25T20:09:41Z</cp:lastPrinted>
  <dcterms:created xsi:type="dcterms:W3CDTF">2018-10-21T19:48:20Z</dcterms:created>
  <dcterms:modified xsi:type="dcterms:W3CDTF">2023-09-20T18:26:01Z</dcterms:modified>
</cp:coreProperties>
</file>